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32588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2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6" Type="http://schemas.openxmlformats.org/officeDocument/2006/relationships/image" Target="../media/image113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2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21.21, Lowest: 17.27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19.39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513.00, Lowest: 324.00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405.75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8,870.55, Lowest: 6,337.10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7,799.23</a:t>
            </a:r>
          </a:p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2.91, Lowest: 2.04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2.43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781.00, Lowest: 640.00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713.00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2,270.68, Lowest: 1,465.39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1,735.10</a:t>
            </a:r>
          </a:p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2.98 % and the percentage change between the last 2 months: -3.17%.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3.14 % and the percentage change between the last 2 months: 3.53%.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722.20 and the percentage change between the last 2 months: -2.69%.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644.07 and the percentage change between the last 2 months: -3.74%.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48612.92 % and the percentage change between the last 2 months: -7.9%.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0.59 % and the percentage change between the last 2 months: 0.95%.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153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979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178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157</a:t>
            </a:r>
          </a:p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699.39, Priority 1: 8,870.55, Priority 2: 4,835.87, Priority 3: 629.16, Priority 4: 1,465.39, Priority 5: 682.97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281.00, Priority 1: 513.00, Priority 2: 1,000.00, Priority 3: 172.00, Priority 4: 640.00, Priority 5: 1,579.00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11.20, Lowest: 10.08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10.84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132.00, Lowest: 97.00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115.25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1,473.90, Lowest: 1,032.65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1,258.28</a:t>
            </a:r>
          </a:p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2.22 % and the percentage change between the last 2 months: 0.12%.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2.23 % and the percentage change between the last 2 months: 4.22%.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111.60 and the percentage change between the last 2 months: 12.15%.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98.75 and the percentage change between the last 2 months: 10.33%.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67033.06 % and the percentage change between the last 2 months: 10.52%.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1.74 % and the percentage change between the last 2 months: -5.89%.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1,108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300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35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31</a:t>
            </a:r>
          </a:p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2.90, Lowest: 1.74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2.24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292.00, Lowest: 221.00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263.00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750.29, Lowest: 420.39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585.52</a:t>
            </a:r>
          </a:p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2.79 % and the percentage change between the last 2 months: 1.91%.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2.94 % and the percentage change between the last 2 months: -3.38%.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254.60 and the percentage change between the last 2 months: 6.51%.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208.81 and the percentage change between the last 2 months: 7.45%.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28829.54 % and the percentage change between the last 2 months: 24.97%.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0.88 % and the percentage change between the last 2 months: -0.63%.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497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175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53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40</a:t>
            </a:r>
          </a:p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2.6 % and the percentage change between the last 2 months: -9.67%.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2.83 % and the percentage change between the last 2 months: -4.01%.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389.40 and the percentage change between the last 2 months: 24.22%.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368.75 and the percentage change between the last 2 months: 24.04%.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1.14, Lowest: 0.48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0.76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113.00, Lowest: 82.00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86.25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93.23, Lowest: 45.17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65.30</a:t>
            </a:r>
          </a:p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2.49 % and the percentage change between the last 2 months: -20.22%.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2.8 % and the percentage change between the last 2 months: -16.33%.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91.60 and the percentage change between the last 2 months: -3.57%.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72.83 and the percentage change between the last 2 months: -6.47%.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22106.24 % and the percentage change between the last 2 months: 19.06%.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0.38 % and the percentage change between the last 2 months: 21.07%.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50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23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13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7</a:t>
            </a:r>
          </a:p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2.21, Lowest: 1.06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1.52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127.00, Lowest: 71.00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97.25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247.87, Lowest: 92.81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146.53</a:t>
            </a:r>
          </a:p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2.85 % and the percentage change between the last 2 months: -23.34%.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2.83 % and the percentage change between the last 2 months: -2.04%.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100.20 and the percentage change between the last 2 months: -25.0%.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83.50 and the percentage change between the last 2 months: -21.35%.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30721.99 % and the percentage change between the last 2 months: -7.79%.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0.61 % and the percentage change between the last 2 months: -26.9%.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67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11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9</a:t>
            </a:r>
          </a:p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100.58, Priority 1: 1,473.90, Priority 2: 750.29, Priority 3: 93.23, Priority 4: 92.81, Priority 5: 224.74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47.00, Priority 1: 132.00, Priority 2: 259.00, Priority 3: 82.00, Priority 4: 71.00, Priority 5: 637.00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16.15, Lowest: 12.33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14.30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100.00, Lowest: 73.00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85.00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1,242.58, Lowest: 1,056.32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1,211.36</a:t>
            </a:r>
          </a:p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2.0 % and the percentage change between the last 2 months: 0.39%.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2.1 % and the percentage change between the last 2 months: -4.7%.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84.40 and the percentage change between the last 2 months: 20.24%.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80.57 and the percentage change between the last 2 months: 20.39%.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90283.45 % and the percentage change between the last 2 months: -16.35%.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1.67 % and the percentage change between the last 2 months: 3.58%.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923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251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21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49</a:t>
            </a:r>
          </a:p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1 -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160310.95 % and the percentage change between the last 2 months: -17.18%.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1.32 % and the percentage change between the last 2 months: 8.03%.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5,614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2,748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279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229</a:t>
            </a:r>
          </a:p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3.26, Lowest: 2.95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3.11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171.00, Lowest: 137.00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165.25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550.81, Lowest: 440.35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515.13</a:t>
            </a:r>
          </a:p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2.47 % and the percentage change between the last 2 months: -14.77%.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2.34 % and the percentage change between the last 2 months: -23.09%.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159.60 and the percentage change between the last 2 months: 3.77%.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144.45 and the percentage change between the last 2 months: -0.61%.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35708.61 % and the percentage change between the last 2 months: -6.67%.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0.99 % and the percentage change between the last 2 months: 5.19%.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298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193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21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50</a:t>
            </a:r>
          </a:p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1.47, Lowest: 0.46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0.81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151.00, Lowest: 8.00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105.25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103.19, Lowest: 12.97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64.88</a:t>
            </a:r>
          </a:p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2.68 % and the percentage change between the last 2 months: -21.87%.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2.37 % and the percentage change between the last 2 months: -26.96%.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88.60 and the percentage change between the last 2 months: 14.62%.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72.44 and the percentage change between the last 2 months: 16.81%.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19484.55 % and the percentage change between the last 2 months: 6.03%.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0.47 % and the percentage change between the last 2 months: 6.38%.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46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42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5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11</a:t>
            </a:r>
          </a:p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2.08, Lowest: 1.53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1.69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160.00, Lowest: 94.00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136.50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305.39, Lowest: 144.32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235.02</a:t>
            </a:r>
          </a:p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2.27 % and the percentage change between the last 2 months: -11.51%.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2.33 % and the percentage change between the last 2 months: 4.75%.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138.60 and the percentage change between the last 2 months: -29.41%.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125.14 and the percentage change between the last 2 months: -29.53%.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4 -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33624.3 % and the percentage change between the last 2 months: -11.58%.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0.6 % and the percentage change between the last 2 months: 0.83%.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99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16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30</a:t>
            </a:r>
          </a:p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Country overview - </a:t>
            </a:r>
          </a:p>
        </p:txBody>
      </p:sp>
      <p:pic>
        <p:nvPicPr>
          <p:cNvPr id="7" name="Picture 6" descr="resized_graph_1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352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3352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64.94, Priority 1: 1,242.58, Priority 2: 550.81, Priority 3: 103.19, Priority 4: 144.32, Priority 5: 130.23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3352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504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61504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New Rs: 36.00, Priority 1: 100.00, Priority 2: 171.00, Priority 3: 151.00, Priority 4: 94.00, Priority 5: 387.00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5.40, Lowest: 4.42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4.78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1,000.00, Lowest: 687.00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921.25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5,185.47, Lowest: 3,081.52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4,424.82</a:t>
            </a:r>
          </a:p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2.63 % and the percentage change between the last 2 months: -3.17%.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2.67 % and the percentage change between the last 2 months: -4.74%.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874.40 and the percentage change between the last 2 months: 4.83%.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782.65 and the percentage change between the last 2 months: 5.77%.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2 -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55550.58 % and the percentage change between the last 2 months: -18.16%.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0.95 % and the percentage change between the last 2 months: 6.59%.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2,923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1,476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278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242</a:t>
            </a:r>
          </a:p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3.64, Lowest: 0.87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2.14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238.00, Lowest: 172.00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195.50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Highest: 698.83, Lowest: 167.23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Mean of the last 4 months: 423.48</a:t>
            </a:r>
          </a:p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SERVICE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Imperfect order rate average in the last 4 months: 2.72 % and the percentage change between the last 2 months: -9.73%.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Bad rating rate average in the last 4 months: 2.64 % and the percentage change between the last 2 months: 1.37%.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Eff online rs average in the last 4 months: 201.40 and the percentage change between the last 2 months: -36.67%.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Healthy stores average in the last 4 months: 178.92 and the percentage change between the last 2 months: -37.92%.</a:t>
            </a:r>
          </a:p>
          <a:p/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"/>
            <a:ext cx="685800" cy="685800"/>
          </a:xfrm>
          <a:prstGeom prst="rect">
            <a:avLst/>
          </a:prstGeom>
        </p:spPr>
      </p:pic>
      <p:pic>
        <p:nvPicPr>
          <p:cNvPr id="3" name="Picture 2" descr="did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7200" y="9144"/>
            <a:ext cx="1371600" cy="7715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8720" y="91440"/>
            <a:ext cx="9784080" cy="6858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3600" b="1">
                <a:solidFill>
                  <a:srgbClr val="FC4C02"/>
                </a:solidFill>
                <a:latin typeface="Roboto"/>
              </a:rPr>
              <a:t>EXPOSURE AND BURN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777240"/>
            <a:ext cx="12801600" cy="45720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2520" b="1">
                <a:solidFill>
                  <a:srgbClr val="000000"/>
                </a:solidFill>
                <a:latin typeface="Roboto"/>
              </a:rPr>
              <a:t>Action Title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1234440"/>
            <a:ext cx="12801600" cy="36576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sz="1800" b="0">
                <a:solidFill>
                  <a:srgbClr val="000000"/>
                </a:solidFill>
                <a:latin typeface="Roboto"/>
              </a:rPr>
              <a:t>Priority 3 - </a:t>
            </a:r>
          </a:p>
        </p:txBody>
      </p:sp>
      <p:pic>
        <p:nvPicPr>
          <p:cNvPr id="7" name="Picture 6" descr="resized_graph_1_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65960"/>
            <a:ext cx="4114800" cy="3600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Exposure per eff online average in the last 4 months: 34581.09 % and the percentage change between the last 2 months: -11.14%.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B p1p2 average in the last 4 months: 0.6 % and the percentage change between the last 2 months: 50.89%.</a:t>
            </a:r>
          </a:p>
          <a:p/>
        </p:txBody>
      </p:sp>
      <p:sp>
        <p:nvSpPr>
          <p:cNvPr id="9" name="TextBox 8"/>
          <p:cNvSpPr txBox="1"/>
          <p:nvPr/>
        </p:nvSpPr>
        <p:spPr>
          <a:xfrm>
            <a:off x="457200" y="5429250"/>
            <a:ext cx="4087368" cy="274320"/>
          </a:xfrm>
          <a:prstGeom prst="rect">
            <a:avLst/>
          </a:prstGeom>
          <a:solidFill>
            <a:srgbClr val="FC4C02"/>
          </a:solidFill>
        </p:spPr>
        <p:txBody>
          <a:bodyPr wrap="square" anchor="ctr">
            <a:noAutofit/>
          </a:bodyPr>
          <a:lstStyle/>
          <a:p>
            <a:r>
              <a:rPr sz="1440" b="0">
                <a:solidFill>
                  <a:srgbClr val="FFFFFF"/>
                </a:solidFill>
                <a:latin typeface="Roboto"/>
              </a:rPr>
              <a:t>Comments</a:t>
            </a:r>
          </a:p>
        </p:txBody>
      </p:sp>
      <p:pic>
        <p:nvPicPr>
          <p:cNvPr id="10" name="Picture 9" descr="resized_graph_2_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965960"/>
            <a:ext cx="4114800" cy="3600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No comments</a:t>
            </a:r>
          </a:p>
        </p:txBody>
      </p:sp>
      <p:pic>
        <p:nvPicPr>
          <p:cNvPr id="12" name="Picture 11" descr="resized_graph_3_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0" y="1965960"/>
            <a:ext cx="4114800" cy="36004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86800" y="5703570"/>
            <a:ext cx="4087368" cy="834389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/>
          <a:p>
            <a:r>
              <a:rPr sz="1008" b="0">
                <a:solidFill>
                  <a:srgbClr val="000000"/>
                </a:solidFill>
                <a:latin typeface="Roboto"/>
              </a:rPr>
              <a:t>Last Month Data: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Co-Subsidized Orders: 513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R burn: 78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Others: 20</a:t>
            </a:r>
          </a:p>
          <a:p>
            <a:r>
              <a:rPr sz="1008" b="0">
                <a:solidFill>
                  <a:srgbClr val="000000"/>
                </a:solidFill>
                <a:latin typeface="Roboto"/>
              </a:rPr>
              <a:t>Organic: 17</a:t>
            </a:r>
          </a:p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